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0" r:id="rId6"/>
    <p:sldId id="259" r:id="rId7"/>
    <p:sldId id="262" r:id="rId8"/>
    <p:sldId id="264" r:id="rId9"/>
    <p:sldId id="265" r:id="rId10"/>
    <p:sldId id="266" r:id="rId11"/>
    <p:sldId id="267" r:id="rId12"/>
    <p:sldId id="268" r:id="rId13"/>
    <p:sldId id="269" r:id="rId14"/>
    <p:sldId id="270"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in refrais" initials="ar" lastIdx="7" clrIdx="0">
    <p:extLst>
      <p:ext uri="{19B8F6BF-5375-455C-9EA6-DF929625EA0E}">
        <p15:presenceInfo xmlns:p15="http://schemas.microsoft.com/office/powerpoint/2012/main" userId="8c6e0e72281672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69" d="100"/>
          <a:sy n="69" d="100"/>
        </p:scale>
        <p:origin x="48"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7T07:26:36.165" idx="1">
    <p:pos x="10" y="10"/>
    <p:text>Le COVID-19 aigu dure généralement jusqu'à 4 semaines à compter de l'apparition des symptômes, au-delà desquels le SRAS-CoV-2 apte à la réplication n'a pas été isolé. Le COVID-19 post-aigu est défini comme des symptômes persistants et / ou des complications retardées ou à long terme au-delà de 4 semaines à compter de l'apparition des symptômes. Les symptômes courants observés dans le COVID-19 post-aigu sont résumés.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27T07:29:01.146" idx="3">
    <p:pos x="10" y="10"/>
    <p:text>Résumé du COVID-19 post-aigu par système d'organe
Pulmonaire
La dyspnée, la diminution de la capacité d'exercice et l'hypoxie sont des symptômes et des signes généralement persistants
Une capacité de diffusion réduite, une physiologie pulmonaire restrictive, des opacités de verre dépoli et des changements fibreux à l'imagerie ont été notés lors du suivi des survivants du COVID-19
L'évaluation de la progression ou de la récupération de la maladie pulmonaire et de la fonction peut inclure l'oxymétrie de pouls à domicile, les 6MWT, les PFT, la tomodensitométrie à haute résolution du thorax et l'angiographie pulmonaire par tomodensitométrie, le cas échéant.</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27T07:31:20.801" idx="6">
    <p:pos x="10" y="10"/>
    <p:text>Neuropsychiatrique
Les anomalies persistantes peuvent inclure la fatigue, la myalgie, les maux de tête, la dysautonomie et les troubles cognitifs (brouillard cérébral)
L'anxiété, la dépression, les troubles du sommeil et le SSPT ont été signalés chez 30 à 40% des survivants du COVID-19, comme les survivants d'autres coronavirus pathogènes
La physiopathologie des complications neuropsychiatriques est mécanistiquement diversifiée et implique une dérégulation immunitaire, une inflammation, une thrombose microvasculaire, des effets iatrogènes des médicaments et des impacts psychosociaux de l'infection</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5-27T07:30:41.612" idx="5">
    <p:pos x="10" y="10"/>
    <p:text>Cardiovasculaire
Les symptômes persistants peuvent inclure des palpitations, une dyspnée et des douleurs thoraciques
Les séquelles à long terme peuvent inclure une augmentation de la demande cardiométabolique, une fibrose myocardique ou des cicatrices (détectables par IRM cardiaque), des arythmies, une tachycardie et un dysfonctionnement autonome
Les patients présentant des complications cardiovasculaires au cours d'une infection aiguë ou ceux présentant des symptômes cardiaques persistants peuvent être surveillés avec un suivi clinique, échocardiogramme et électrocardiogramme en série.</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5-27T07:29:50.435" idx="4">
    <p:pos x="10" y="10"/>
    <p:text>Hématologique
On a noté que les événements thromboemboliques étaient &lt;5% dans le COVID-19 post-aigu dans les études rétrospectives
La durée de l'état hyperinflammatoire induit par l'infection par le SRAS-CoV-2 est inconnue
Des anticoagulants oraux directs et de l'héparine de bas poids moléculaire peuvent être envisagés pour une thromboprophylaxie prolongée après discussion risques-bénéfices chez les patients présentant des facteurs de risque prédisposant à l'immobilité, des taux de D- dimère constamment élevés (supérieurs à deux fois la limite supérieure de la normale) et d'autres comorbidités à risque telles que le cancer</p:text>
    <p:extLst>
      <p:ext uri="{C676402C-5697-4E1C-873F-D02D1690AC5C}">
        <p15:threadingInfo xmlns:p15="http://schemas.microsoft.com/office/powerpoint/2012/main" timeZoneBias="-120"/>
      </p:ext>
    </p:extLst>
  </p:cm>
  <p:cm authorId="1" dt="2021-05-27T07:32:45.248" idx="7">
    <p:pos x="10" y="146"/>
    <p:text>Rénal
La résolution de l'AKI pendant le COVID-19 aigu se produit chez la majorité des patients; cependant, une réduction du DFGe a été rapportée à 6 mois de suivi
COVAN peut être le modèle prédominant de lésion rénale chez les personnes d'origine africaine
Les survivants du COVID-19 présentant une insuffisance rénale persistante peuvent bénéficier d'un suivi précoce et rapproché dans les cliniques des survivants d'AKI</p:text>
    <p:extLst>
      <p:ext uri="{C676402C-5697-4E1C-873F-D02D1690AC5C}">
        <p15:threadingInfo xmlns:p15="http://schemas.microsoft.com/office/powerpoint/2012/main" timeZoneBias="-120">
          <p15:parentCm authorId="1" idx="4"/>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5-27T07:27:47.968" idx="2">
    <p:pos x="10" y="10"/>
    <p:text>La collaboration multidisciplinaire est essentielle pour fournir des soins ambulatoires intégrés aux survivants du COVID-19 aigu dans les cliniques COVID-19. En fonction des ressources, une priorisation peut être envisagée pour les personnes à haut risque de COVID-19 post-aigu, défini comme ceux qui souffrent d'une maladie grave pendant le COVID-19 aigu et / ou ont besoin de soins dans une unité de soins intensifs, un âge avancé et la présence de comorbidités d'organes (maladie respiratoire préexistante, obésité, diabète, hypertension, maladie cardiovasculaire chronique, maladie rénale chronique, post-greffe d'organe ou cancer actif). Le plan de prise en charge pulmonaire / cardiovasculaire a été adapté d'un document d'orientation destiné aux patients hospitalisés pour une pneumonie à COVID-19 76 . HRCT, tomodensitométrie haute résolution; PE, embolie pulmonaire.</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C24C3-1307-4A2F-9FBB-6DD7057B321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C7F0D9A-1F1B-4F26-AAED-199F5CA6AB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235A215-0556-42E3-B602-0AD3F18643B5}"/>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5" name="Espace réservé du pied de page 4">
            <a:extLst>
              <a:ext uri="{FF2B5EF4-FFF2-40B4-BE49-F238E27FC236}">
                <a16:creationId xmlns:a16="http://schemas.microsoft.com/office/drawing/2014/main" id="{F44ED67F-CE0E-4B8F-B974-7BE0AF61E5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530336-423A-4CC3-91D6-13FC71CE1A37}"/>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148873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30004-CAA1-4540-AB9E-ADBE8D673F3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44C6204-70BD-447B-9701-13EFA8E30B3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A6192F-4C41-40F5-BF90-566894AB4EC4}"/>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5" name="Espace réservé du pied de page 4">
            <a:extLst>
              <a:ext uri="{FF2B5EF4-FFF2-40B4-BE49-F238E27FC236}">
                <a16:creationId xmlns:a16="http://schemas.microsoft.com/office/drawing/2014/main" id="{4F926D49-619E-48BE-8DCE-B519F26490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71D742-DA23-484D-A830-57C3BF77E15D}"/>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192678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22D8824-4F01-41DB-A73F-6D1BB246394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142A49B-ADFD-4B96-AC71-FEBDE2920F5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674361-0BDF-45AC-A2D2-EEAD207B34C2}"/>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5" name="Espace réservé du pied de page 4">
            <a:extLst>
              <a:ext uri="{FF2B5EF4-FFF2-40B4-BE49-F238E27FC236}">
                <a16:creationId xmlns:a16="http://schemas.microsoft.com/office/drawing/2014/main" id="{3E7ECB46-29C5-4500-AA0B-FE1EA4A9A2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33BD75-D531-4AF4-AE46-2E71A00B2C11}"/>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184644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9BE56-521B-4B2B-8ED4-4BEFE8F68FB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883BE8-BEAF-4F03-90F3-018F5E6A317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B4A9C3-E1EB-48FA-B009-C3706DD5C63E}"/>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5" name="Espace réservé du pied de page 4">
            <a:extLst>
              <a:ext uri="{FF2B5EF4-FFF2-40B4-BE49-F238E27FC236}">
                <a16:creationId xmlns:a16="http://schemas.microsoft.com/office/drawing/2014/main" id="{EF27E6E4-29AF-4867-9562-75F1BA24BF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79C4E1-EA9F-4C07-B953-1F5CFFA58E09}"/>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287187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F28B6-0A8F-4D9F-87FB-A65EDA9B3C2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655A16B-90AE-46ED-A404-EE93293A67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C2B440D-D234-4814-8497-64467DA0BE23}"/>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5" name="Espace réservé du pied de page 4">
            <a:extLst>
              <a:ext uri="{FF2B5EF4-FFF2-40B4-BE49-F238E27FC236}">
                <a16:creationId xmlns:a16="http://schemas.microsoft.com/office/drawing/2014/main" id="{F895AFC0-3295-443B-ADCB-CBC5486577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E2195A-52EC-4C9B-82BB-88D5FFE1B15C}"/>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246461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70472-53C5-480D-AE1C-95722FD634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7CFCF81-84CC-4416-ACEF-98698F5AA2C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D78BB45-1972-4075-B339-59D4CEA828B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605B908-E4E2-4D70-B981-B8DC6A3EE084}"/>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6" name="Espace réservé du pied de page 5">
            <a:extLst>
              <a:ext uri="{FF2B5EF4-FFF2-40B4-BE49-F238E27FC236}">
                <a16:creationId xmlns:a16="http://schemas.microsoft.com/office/drawing/2014/main" id="{871DA78A-1538-48EA-9B3B-DFED3CBA4E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ADC4E6-937F-451C-B4E6-9634F1D713CF}"/>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221283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15609-563B-4E5B-AA2B-4CFDECB4A50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AD0397E-DAFE-4A86-8564-CD87CDC19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6545CE5-4536-4F20-8C08-1E32DDCDF98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44F3EA3-5257-4DF5-8EFD-4C4A3C86E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D56004B-52A3-486A-924A-CCAA668624A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811DF51-1CC9-4E51-B8F2-31E748DEE8B7}"/>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8" name="Espace réservé du pied de page 7">
            <a:extLst>
              <a:ext uri="{FF2B5EF4-FFF2-40B4-BE49-F238E27FC236}">
                <a16:creationId xmlns:a16="http://schemas.microsoft.com/office/drawing/2014/main" id="{03A1964C-614C-4D2C-9284-23C0FAFF601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9B564B7-DF23-4B8E-9B63-C934B9BF8B38}"/>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50242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F3CD6F-F9E9-4F32-BC0F-3E1F476E62E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B9CA71-859F-4E2D-BAB8-7288601477FB}"/>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4" name="Espace réservé du pied de page 3">
            <a:extLst>
              <a:ext uri="{FF2B5EF4-FFF2-40B4-BE49-F238E27FC236}">
                <a16:creationId xmlns:a16="http://schemas.microsoft.com/office/drawing/2014/main" id="{B5A60987-0A8A-46D1-8285-3D689FB5B0C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5EB98F8-91B5-4DA2-8F9D-0D51C4595BC7}"/>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2637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C648FDE-C3CC-4927-BD2B-46DBE158586E}"/>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3" name="Espace réservé du pied de page 2">
            <a:extLst>
              <a:ext uri="{FF2B5EF4-FFF2-40B4-BE49-F238E27FC236}">
                <a16:creationId xmlns:a16="http://schemas.microsoft.com/office/drawing/2014/main" id="{3ECC92AB-45F8-4EB8-8566-34E9F268869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67E5FD8-C15F-4B21-A0EC-0C274B1AC441}"/>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20798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5DBE0-2627-4EC0-8570-9B85586809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F4FDF6-04EC-4512-956C-DE94FDBC7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A78E295-5634-4120-B20C-8C3E2BC21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12624A-D5DF-4A18-A4AA-DCDBEFB8F1FA}"/>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6" name="Espace réservé du pied de page 5">
            <a:extLst>
              <a:ext uri="{FF2B5EF4-FFF2-40B4-BE49-F238E27FC236}">
                <a16:creationId xmlns:a16="http://schemas.microsoft.com/office/drawing/2014/main" id="{F063EBC3-C0CF-48A4-90E5-5EE8702872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ED51E06-728B-453E-88F1-AE9630FE6147}"/>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37835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08404F-5363-433E-AC76-D23BDFD4922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35B695C-9FB3-4BC2-BC87-F7FA7DAD1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7884A09-E26C-469B-AA57-F9FEDFD66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5E6446-4432-45AF-93A2-EE024C367949}"/>
              </a:ext>
            </a:extLst>
          </p:cNvPr>
          <p:cNvSpPr>
            <a:spLocks noGrp="1"/>
          </p:cNvSpPr>
          <p:nvPr>
            <p:ph type="dt" sz="half" idx="10"/>
          </p:nvPr>
        </p:nvSpPr>
        <p:spPr/>
        <p:txBody>
          <a:bodyPr/>
          <a:lstStyle/>
          <a:p>
            <a:fld id="{D4A54FA6-B58F-4A55-9D9C-1352537B83D5}" type="datetimeFigureOut">
              <a:rPr lang="fr-FR" smtClean="0"/>
              <a:t>27/05/2021</a:t>
            </a:fld>
            <a:endParaRPr lang="fr-FR"/>
          </a:p>
        </p:txBody>
      </p:sp>
      <p:sp>
        <p:nvSpPr>
          <p:cNvPr id="6" name="Espace réservé du pied de page 5">
            <a:extLst>
              <a:ext uri="{FF2B5EF4-FFF2-40B4-BE49-F238E27FC236}">
                <a16:creationId xmlns:a16="http://schemas.microsoft.com/office/drawing/2014/main" id="{C4465D32-9EA5-4536-A814-738774676C1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A80E4A-ED2A-4C74-9B1B-EFF96C4BD6A4}"/>
              </a:ext>
            </a:extLst>
          </p:cNvPr>
          <p:cNvSpPr>
            <a:spLocks noGrp="1"/>
          </p:cNvSpPr>
          <p:nvPr>
            <p:ph type="sldNum" sz="quarter" idx="12"/>
          </p:nvPr>
        </p:nvSpPr>
        <p:spPr/>
        <p:txBody>
          <a:bodyPr/>
          <a:lstStyle/>
          <a:p>
            <a:fld id="{90714875-3F20-4742-B7C7-0BC44AA30311}" type="slidenum">
              <a:rPr lang="fr-FR" smtClean="0"/>
              <a:t>‹N°›</a:t>
            </a:fld>
            <a:endParaRPr lang="fr-FR"/>
          </a:p>
        </p:txBody>
      </p:sp>
    </p:spTree>
    <p:extLst>
      <p:ext uri="{BB962C8B-B14F-4D97-AF65-F5344CB8AC3E}">
        <p14:creationId xmlns:p14="http://schemas.microsoft.com/office/powerpoint/2010/main" val="186203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BD97688-5F10-4B08-A191-A6C452067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A971797-4C1A-4367-91C8-39ED1979B3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131001-6C13-40F5-ACA8-1E9A2CA844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54FA6-B58F-4A55-9D9C-1352537B83D5}" type="datetimeFigureOut">
              <a:rPr lang="fr-FR" smtClean="0"/>
              <a:t>27/05/2021</a:t>
            </a:fld>
            <a:endParaRPr lang="fr-FR"/>
          </a:p>
        </p:txBody>
      </p:sp>
      <p:sp>
        <p:nvSpPr>
          <p:cNvPr id="5" name="Espace réservé du pied de page 4">
            <a:extLst>
              <a:ext uri="{FF2B5EF4-FFF2-40B4-BE49-F238E27FC236}">
                <a16:creationId xmlns:a16="http://schemas.microsoft.com/office/drawing/2014/main" id="{483485E9-FD1A-4904-8ECD-8FBD6C166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0F07AB2-FEB3-4B09-97EC-E36B6C9A3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14875-3F20-4742-B7C7-0BC44AA30311}" type="slidenum">
              <a:rPr lang="fr-FR" smtClean="0"/>
              <a:t>‹N°›</a:t>
            </a:fld>
            <a:endParaRPr lang="fr-FR"/>
          </a:p>
        </p:txBody>
      </p:sp>
    </p:spTree>
    <p:extLst>
      <p:ext uri="{BB962C8B-B14F-4D97-AF65-F5344CB8AC3E}">
        <p14:creationId xmlns:p14="http://schemas.microsoft.com/office/powerpoint/2010/main" val="45153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31595-D5C6-4E3C-B106-24A39EBCCBCC}"/>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DEEC4176-4F3F-452C-AA72-3FD4EEA929DE}"/>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7008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EB1E634E-40CF-4A5F-B75C-B0C2AD8FC279}"/>
              </a:ext>
            </a:extLst>
          </p:cNvPr>
          <p:cNvPicPr>
            <a:picLocks noChangeAspect="1"/>
          </p:cNvPicPr>
          <p:nvPr/>
        </p:nvPicPr>
        <p:blipFill rotWithShape="1">
          <a:blip r:embed="rId2"/>
          <a:srcRect t="8508" r="-1" b="15431"/>
          <a:stretch/>
        </p:blipFill>
        <p:spPr>
          <a:xfrm>
            <a:off x="573506" y="457200"/>
            <a:ext cx="11044988" cy="5943600"/>
          </a:xfrm>
          <a:prstGeom prst="rect">
            <a:avLst/>
          </a:prstGeom>
        </p:spPr>
      </p:pic>
    </p:spTree>
    <p:extLst>
      <p:ext uri="{BB962C8B-B14F-4D97-AF65-F5344CB8AC3E}">
        <p14:creationId xmlns:p14="http://schemas.microsoft.com/office/powerpoint/2010/main" val="78583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70992BC5-3081-4589-ADF0-8D7FD7CAAB54}"/>
              </a:ext>
            </a:extLst>
          </p:cNvPr>
          <p:cNvPicPr>
            <a:picLocks noChangeAspect="1"/>
          </p:cNvPicPr>
          <p:nvPr/>
        </p:nvPicPr>
        <p:blipFill rotWithShape="1">
          <a:blip r:embed="rId2"/>
          <a:srcRect t="14061" b="11970"/>
          <a:stretch/>
        </p:blipFill>
        <p:spPr>
          <a:xfrm>
            <a:off x="457200" y="457200"/>
            <a:ext cx="11277600" cy="5943600"/>
          </a:xfrm>
          <a:prstGeom prst="rect">
            <a:avLst/>
          </a:prstGeom>
        </p:spPr>
      </p:pic>
    </p:spTree>
    <p:extLst>
      <p:ext uri="{BB962C8B-B14F-4D97-AF65-F5344CB8AC3E}">
        <p14:creationId xmlns:p14="http://schemas.microsoft.com/office/powerpoint/2010/main" val="228426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B760BF-7724-421D-9C2C-78F176169A84}"/>
              </a:ext>
            </a:extLst>
          </p:cNvPr>
          <p:cNvPicPr>
            <a:picLocks noChangeAspect="1"/>
          </p:cNvPicPr>
          <p:nvPr/>
        </p:nvPicPr>
        <p:blipFill rotWithShape="1">
          <a:blip r:embed="rId2"/>
          <a:srcRect t="1955" r="-1" b="20337"/>
          <a:stretch/>
        </p:blipFill>
        <p:spPr>
          <a:xfrm>
            <a:off x="321733" y="321733"/>
            <a:ext cx="11548534" cy="6214534"/>
          </a:xfrm>
          <a:prstGeom prst="rect">
            <a:avLst/>
          </a:prstGeom>
        </p:spPr>
      </p:pic>
    </p:spTree>
    <p:extLst>
      <p:ext uri="{BB962C8B-B14F-4D97-AF65-F5344CB8AC3E}">
        <p14:creationId xmlns:p14="http://schemas.microsoft.com/office/powerpoint/2010/main" val="85212377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3096F9-DB63-4545-B914-03A30118ACB8}"/>
              </a:ext>
            </a:extLst>
          </p:cNvPr>
          <p:cNvPicPr>
            <a:picLocks noChangeAspect="1"/>
          </p:cNvPicPr>
          <p:nvPr/>
        </p:nvPicPr>
        <p:blipFill>
          <a:blip r:embed="rId2"/>
          <a:stretch>
            <a:fillRect/>
          </a:stretch>
        </p:blipFill>
        <p:spPr>
          <a:xfrm>
            <a:off x="1234825" y="2999"/>
            <a:ext cx="9722350" cy="6852002"/>
          </a:xfrm>
          <a:prstGeom prst="rect">
            <a:avLst/>
          </a:prstGeom>
        </p:spPr>
      </p:pic>
    </p:spTree>
    <p:extLst>
      <p:ext uri="{BB962C8B-B14F-4D97-AF65-F5344CB8AC3E}">
        <p14:creationId xmlns:p14="http://schemas.microsoft.com/office/powerpoint/2010/main" val="160491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5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D8BD9-1588-40CC-AF9E-A618ADC9E24E}"/>
              </a:ext>
            </a:extLst>
          </p:cNvPr>
          <p:cNvSpPr>
            <a:spLocks noGrp="1"/>
          </p:cNvSpPr>
          <p:nvPr>
            <p:ph type="title"/>
          </p:nvPr>
        </p:nvSpPr>
        <p:spPr/>
        <p:txBody>
          <a:bodyPr/>
          <a:lstStyle/>
          <a:p>
            <a:r>
              <a:rPr lang="fr-FR" dirty="0"/>
              <a:t>Syndrome COVID 19 post aigu</a:t>
            </a:r>
          </a:p>
        </p:txBody>
      </p:sp>
      <p:pic>
        <p:nvPicPr>
          <p:cNvPr id="5" name="Espace réservé du contenu 4">
            <a:extLst>
              <a:ext uri="{FF2B5EF4-FFF2-40B4-BE49-F238E27FC236}">
                <a16:creationId xmlns:a16="http://schemas.microsoft.com/office/drawing/2014/main" id="{CF4507CB-686A-4566-AD18-AD71D113F95D}"/>
              </a:ext>
            </a:extLst>
          </p:cNvPr>
          <p:cNvPicPr>
            <a:picLocks noGrp="1" noChangeAspect="1"/>
          </p:cNvPicPr>
          <p:nvPr>
            <p:ph idx="1"/>
          </p:nvPr>
        </p:nvPicPr>
        <p:blipFill>
          <a:blip r:embed="rId2"/>
          <a:stretch>
            <a:fillRect/>
          </a:stretch>
        </p:blipFill>
        <p:spPr>
          <a:xfrm>
            <a:off x="2509340" y="1825625"/>
            <a:ext cx="7173319" cy="4351338"/>
          </a:xfrm>
        </p:spPr>
      </p:pic>
    </p:spTree>
    <p:extLst>
      <p:ext uri="{BB962C8B-B14F-4D97-AF65-F5344CB8AC3E}">
        <p14:creationId xmlns:p14="http://schemas.microsoft.com/office/powerpoint/2010/main" val="149163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D8BD9-1588-40CC-AF9E-A618ADC9E24E}"/>
              </a:ext>
            </a:extLst>
          </p:cNvPr>
          <p:cNvSpPr>
            <a:spLocks noGrp="1"/>
          </p:cNvSpPr>
          <p:nvPr>
            <p:ph type="title"/>
          </p:nvPr>
        </p:nvSpPr>
        <p:spPr/>
        <p:txBody>
          <a:bodyPr/>
          <a:lstStyle/>
          <a:p>
            <a:r>
              <a:rPr lang="fr-FR" dirty="0"/>
              <a:t>Syndrome COVID 19 post aigu</a:t>
            </a:r>
          </a:p>
        </p:txBody>
      </p:sp>
      <p:pic>
        <p:nvPicPr>
          <p:cNvPr id="5" name="Espace réservé du contenu 4">
            <a:extLst>
              <a:ext uri="{FF2B5EF4-FFF2-40B4-BE49-F238E27FC236}">
                <a16:creationId xmlns:a16="http://schemas.microsoft.com/office/drawing/2014/main" id="{CF4507CB-686A-4566-AD18-AD71D113F95D}"/>
              </a:ext>
            </a:extLst>
          </p:cNvPr>
          <p:cNvPicPr>
            <a:picLocks noGrp="1" noChangeAspect="1"/>
          </p:cNvPicPr>
          <p:nvPr>
            <p:ph idx="1"/>
          </p:nvPr>
        </p:nvPicPr>
        <p:blipFill>
          <a:blip r:embed="rId2"/>
          <a:stretch>
            <a:fillRect/>
          </a:stretch>
        </p:blipFill>
        <p:spPr>
          <a:xfrm>
            <a:off x="2509340" y="1825625"/>
            <a:ext cx="7173319" cy="4351338"/>
          </a:xfrm>
        </p:spPr>
      </p:pic>
      <p:sp>
        <p:nvSpPr>
          <p:cNvPr id="3" name="Rectangle : coins arrondis 2">
            <a:extLst>
              <a:ext uri="{FF2B5EF4-FFF2-40B4-BE49-F238E27FC236}">
                <a16:creationId xmlns:a16="http://schemas.microsoft.com/office/drawing/2014/main" id="{EAA3DCB7-1B7F-469E-B027-14E854E40E93}"/>
              </a:ext>
            </a:extLst>
          </p:cNvPr>
          <p:cNvSpPr/>
          <p:nvPr/>
        </p:nvSpPr>
        <p:spPr>
          <a:xfrm>
            <a:off x="5822156" y="2736056"/>
            <a:ext cx="3771900" cy="514350"/>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78598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D8BD9-1588-40CC-AF9E-A618ADC9E24E}"/>
              </a:ext>
            </a:extLst>
          </p:cNvPr>
          <p:cNvSpPr>
            <a:spLocks noGrp="1"/>
          </p:cNvSpPr>
          <p:nvPr>
            <p:ph type="title"/>
          </p:nvPr>
        </p:nvSpPr>
        <p:spPr/>
        <p:txBody>
          <a:bodyPr/>
          <a:lstStyle/>
          <a:p>
            <a:r>
              <a:rPr lang="fr-FR" dirty="0"/>
              <a:t>Syndrome COVID 19 post aigu</a:t>
            </a:r>
          </a:p>
        </p:txBody>
      </p:sp>
      <p:pic>
        <p:nvPicPr>
          <p:cNvPr id="5" name="Espace réservé du contenu 4">
            <a:extLst>
              <a:ext uri="{FF2B5EF4-FFF2-40B4-BE49-F238E27FC236}">
                <a16:creationId xmlns:a16="http://schemas.microsoft.com/office/drawing/2014/main" id="{CF4507CB-686A-4566-AD18-AD71D113F95D}"/>
              </a:ext>
            </a:extLst>
          </p:cNvPr>
          <p:cNvPicPr>
            <a:picLocks noGrp="1" noChangeAspect="1"/>
          </p:cNvPicPr>
          <p:nvPr>
            <p:ph idx="1"/>
          </p:nvPr>
        </p:nvPicPr>
        <p:blipFill>
          <a:blip r:embed="rId2"/>
          <a:stretch>
            <a:fillRect/>
          </a:stretch>
        </p:blipFill>
        <p:spPr>
          <a:xfrm>
            <a:off x="2509340" y="1825625"/>
            <a:ext cx="7173319" cy="4351338"/>
          </a:xfrm>
        </p:spPr>
      </p:pic>
      <p:sp>
        <p:nvSpPr>
          <p:cNvPr id="3" name="Rectangle : coins arrondis 2">
            <a:extLst>
              <a:ext uri="{FF2B5EF4-FFF2-40B4-BE49-F238E27FC236}">
                <a16:creationId xmlns:a16="http://schemas.microsoft.com/office/drawing/2014/main" id="{EAA3DCB7-1B7F-469E-B027-14E854E40E93}"/>
              </a:ext>
            </a:extLst>
          </p:cNvPr>
          <p:cNvSpPr/>
          <p:nvPr/>
        </p:nvSpPr>
        <p:spPr>
          <a:xfrm>
            <a:off x="5822156" y="3236121"/>
            <a:ext cx="3771900" cy="514350"/>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48636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D8BD9-1588-40CC-AF9E-A618ADC9E24E}"/>
              </a:ext>
            </a:extLst>
          </p:cNvPr>
          <p:cNvSpPr>
            <a:spLocks noGrp="1"/>
          </p:cNvSpPr>
          <p:nvPr>
            <p:ph type="title"/>
          </p:nvPr>
        </p:nvSpPr>
        <p:spPr/>
        <p:txBody>
          <a:bodyPr/>
          <a:lstStyle/>
          <a:p>
            <a:r>
              <a:rPr lang="fr-FR" dirty="0"/>
              <a:t>Syndrome COVID 19 post aigu</a:t>
            </a:r>
          </a:p>
        </p:txBody>
      </p:sp>
      <p:pic>
        <p:nvPicPr>
          <p:cNvPr id="5" name="Espace réservé du contenu 4">
            <a:extLst>
              <a:ext uri="{FF2B5EF4-FFF2-40B4-BE49-F238E27FC236}">
                <a16:creationId xmlns:a16="http://schemas.microsoft.com/office/drawing/2014/main" id="{CF4507CB-686A-4566-AD18-AD71D113F95D}"/>
              </a:ext>
            </a:extLst>
          </p:cNvPr>
          <p:cNvPicPr>
            <a:picLocks noGrp="1" noChangeAspect="1"/>
          </p:cNvPicPr>
          <p:nvPr>
            <p:ph idx="1"/>
          </p:nvPr>
        </p:nvPicPr>
        <p:blipFill>
          <a:blip r:embed="rId2"/>
          <a:stretch>
            <a:fillRect/>
          </a:stretch>
        </p:blipFill>
        <p:spPr>
          <a:xfrm>
            <a:off x="2509340" y="1825625"/>
            <a:ext cx="7173319" cy="4351338"/>
          </a:xfrm>
        </p:spPr>
      </p:pic>
      <p:sp>
        <p:nvSpPr>
          <p:cNvPr id="4" name="Rectangle : coins arrondis 3">
            <a:extLst>
              <a:ext uri="{FF2B5EF4-FFF2-40B4-BE49-F238E27FC236}">
                <a16:creationId xmlns:a16="http://schemas.microsoft.com/office/drawing/2014/main" id="{1CD2645D-C342-4DD9-BFB0-A3A50DAD6E94}"/>
              </a:ext>
            </a:extLst>
          </p:cNvPr>
          <p:cNvSpPr/>
          <p:nvPr/>
        </p:nvSpPr>
        <p:spPr>
          <a:xfrm>
            <a:off x="5822156" y="3764762"/>
            <a:ext cx="3771900" cy="592926"/>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15037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D8BD9-1588-40CC-AF9E-A618ADC9E24E}"/>
              </a:ext>
            </a:extLst>
          </p:cNvPr>
          <p:cNvSpPr>
            <a:spLocks noGrp="1"/>
          </p:cNvSpPr>
          <p:nvPr>
            <p:ph type="title"/>
          </p:nvPr>
        </p:nvSpPr>
        <p:spPr/>
        <p:txBody>
          <a:bodyPr/>
          <a:lstStyle/>
          <a:p>
            <a:r>
              <a:rPr lang="fr-FR" dirty="0"/>
              <a:t>Syndrome COVID 19 post aigu</a:t>
            </a:r>
          </a:p>
        </p:txBody>
      </p:sp>
      <p:pic>
        <p:nvPicPr>
          <p:cNvPr id="5" name="Espace réservé du contenu 4">
            <a:extLst>
              <a:ext uri="{FF2B5EF4-FFF2-40B4-BE49-F238E27FC236}">
                <a16:creationId xmlns:a16="http://schemas.microsoft.com/office/drawing/2014/main" id="{CF4507CB-686A-4566-AD18-AD71D113F95D}"/>
              </a:ext>
            </a:extLst>
          </p:cNvPr>
          <p:cNvPicPr>
            <a:picLocks noGrp="1" noChangeAspect="1"/>
          </p:cNvPicPr>
          <p:nvPr>
            <p:ph idx="1"/>
          </p:nvPr>
        </p:nvPicPr>
        <p:blipFill>
          <a:blip r:embed="rId2"/>
          <a:stretch>
            <a:fillRect/>
          </a:stretch>
        </p:blipFill>
        <p:spPr>
          <a:xfrm>
            <a:off x="2509340" y="1825625"/>
            <a:ext cx="7173319" cy="4351338"/>
          </a:xfrm>
        </p:spPr>
      </p:pic>
      <p:sp>
        <p:nvSpPr>
          <p:cNvPr id="4" name="Rectangle : coins arrondis 3">
            <a:extLst>
              <a:ext uri="{FF2B5EF4-FFF2-40B4-BE49-F238E27FC236}">
                <a16:creationId xmlns:a16="http://schemas.microsoft.com/office/drawing/2014/main" id="{70A36F02-3589-46EA-958E-70A3ECBB66D3}"/>
              </a:ext>
            </a:extLst>
          </p:cNvPr>
          <p:cNvSpPr/>
          <p:nvPr/>
        </p:nvSpPr>
        <p:spPr>
          <a:xfrm>
            <a:off x="5822156" y="4357700"/>
            <a:ext cx="3771900" cy="514350"/>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7040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D8BD9-1588-40CC-AF9E-A618ADC9E24E}"/>
              </a:ext>
            </a:extLst>
          </p:cNvPr>
          <p:cNvSpPr>
            <a:spLocks noGrp="1"/>
          </p:cNvSpPr>
          <p:nvPr>
            <p:ph type="title"/>
          </p:nvPr>
        </p:nvSpPr>
        <p:spPr/>
        <p:txBody>
          <a:bodyPr/>
          <a:lstStyle/>
          <a:p>
            <a:r>
              <a:rPr lang="fr-FR" dirty="0"/>
              <a:t>Syndrome COVID 19 post aigu</a:t>
            </a:r>
          </a:p>
        </p:txBody>
      </p:sp>
      <p:pic>
        <p:nvPicPr>
          <p:cNvPr id="5" name="Espace réservé du contenu 4">
            <a:extLst>
              <a:ext uri="{FF2B5EF4-FFF2-40B4-BE49-F238E27FC236}">
                <a16:creationId xmlns:a16="http://schemas.microsoft.com/office/drawing/2014/main" id="{CF4507CB-686A-4566-AD18-AD71D113F95D}"/>
              </a:ext>
            </a:extLst>
          </p:cNvPr>
          <p:cNvPicPr>
            <a:picLocks noGrp="1" noChangeAspect="1"/>
          </p:cNvPicPr>
          <p:nvPr>
            <p:ph idx="1"/>
          </p:nvPr>
        </p:nvPicPr>
        <p:blipFill>
          <a:blip r:embed="rId2"/>
          <a:stretch>
            <a:fillRect/>
          </a:stretch>
        </p:blipFill>
        <p:spPr>
          <a:xfrm>
            <a:off x="2509340" y="1825625"/>
            <a:ext cx="7173319" cy="4351338"/>
          </a:xfrm>
        </p:spPr>
      </p:pic>
      <p:sp>
        <p:nvSpPr>
          <p:cNvPr id="4" name="Rectangle : coins arrondis 3">
            <a:extLst>
              <a:ext uri="{FF2B5EF4-FFF2-40B4-BE49-F238E27FC236}">
                <a16:creationId xmlns:a16="http://schemas.microsoft.com/office/drawing/2014/main" id="{BC083B72-916B-4500-931F-2DF4FCB0B7DF}"/>
              </a:ext>
            </a:extLst>
          </p:cNvPr>
          <p:cNvSpPr/>
          <p:nvPr/>
        </p:nvSpPr>
        <p:spPr>
          <a:xfrm>
            <a:off x="5822156" y="4857762"/>
            <a:ext cx="3771900" cy="92867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82591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96916CAA-5D44-41E8-850C-CC4D94B0A91B}"/>
              </a:ext>
            </a:extLst>
          </p:cNvPr>
          <p:cNvPicPr>
            <a:picLocks noGrp="1" noChangeAspect="1"/>
          </p:cNvPicPr>
          <p:nvPr>
            <p:ph idx="1"/>
          </p:nvPr>
        </p:nvPicPr>
        <p:blipFill>
          <a:blip r:embed="rId2"/>
          <a:stretch>
            <a:fillRect/>
          </a:stretch>
        </p:blipFill>
        <p:spPr>
          <a:xfrm>
            <a:off x="3494740" y="1825625"/>
            <a:ext cx="5202520" cy="4351338"/>
          </a:xfrm>
        </p:spPr>
      </p:pic>
      <p:sp>
        <p:nvSpPr>
          <p:cNvPr id="6" name="Titre 1">
            <a:extLst>
              <a:ext uri="{FF2B5EF4-FFF2-40B4-BE49-F238E27FC236}">
                <a16:creationId xmlns:a16="http://schemas.microsoft.com/office/drawing/2014/main" id="{F2B1BC2A-9C8C-4D0A-AE61-C4F93E677E6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Syndrome COVID 19 post aigu</a:t>
            </a:r>
            <a:endParaRPr lang="fr-FR" dirty="0"/>
          </a:p>
        </p:txBody>
      </p:sp>
    </p:spTree>
    <p:extLst>
      <p:ext uri="{BB962C8B-B14F-4D97-AF65-F5344CB8AC3E}">
        <p14:creationId xmlns:p14="http://schemas.microsoft.com/office/powerpoint/2010/main" val="376303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97BC9C-8029-4CCF-BF52-7624857D5D4B}"/>
              </a:ext>
            </a:extLst>
          </p:cNvPr>
          <p:cNvPicPr>
            <a:picLocks noChangeAspect="1"/>
          </p:cNvPicPr>
          <p:nvPr/>
        </p:nvPicPr>
        <p:blipFill>
          <a:blip r:embed="rId2"/>
          <a:stretch>
            <a:fillRect/>
          </a:stretch>
        </p:blipFill>
        <p:spPr>
          <a:xfrm>
            <a:off x="1233565" y="0"/>
            <a:ext cx="9724869" cy="6858000"/>
          </a:xfrm>
          <a:prstGeom prst="rect">
            <a:avLst/>
          </a:prstGeom>
        </p:spPr>
      </p:pic>
      <p:pic>
        <p:nvPicPr>
          <p:cNvPr id="5" name="Image 4">
            <a:extLst>
              <a:ext uri="{FF2B5EF4-FFF2-40B4-BE49-F238E27FC236}">
                <a16:creationId xmlns:a16="http://schemas.microsoft.com/office/drawing/2014/main" id="{F2F51819-199D-4248-9AFF-1A9F11B3FC75}"/>
              </a:ext>
            </a:extLst>
          </p:cNvPr>
          <p:cNvPicPr>
            <a:picLocks noChangeAspect="1"/>
          </p:cNvPicPr>
          <p:nvPr/>
        </p:nvPicPr>
        <p:blipFill>
          <a:blip r:embed="rId3"/>
          <a:stretch>
            <a:fillRect/>
          </a:stretch>
        </p:blipFill>
        <p:spPr>
          <a:xfrm>
            <a:off x="3479664" y="2130979"/>
            <a:ext cx="5232669" cy="933498"/>
          </a:xfrm>
          <a:prstGeom prst="rect">
            <a:avLst/>
          </a:prstGeom>
        </p:spPr>
      </p:pic>
    </p:spTree>
    <p:extLst>
      <p:ext uri="{BB962C8B-B14F-4D97-AF65-F5344CB8AC3E}">
        <p14:creationId xmlns:p14="http://schemas.microsoft.com/office/powerpoint/2010/main" val="28696314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Words>
  <Application>Microsoft Office PowerPoint</Application>
  <PresentationFormat>Grand écran</PresentationFormat>
  <Paragraphs>7</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Thème Office</vt:lpstr>
      <vt:lpstr>Présentation PowerPoint</vt:lpstr>
      <vt:lpstr>Syndrome COVID 19 post aigu</vt:lpstr>
      <vt:lpstr>Syndrome COVID 19 post aigu</vt:lpstr>
      <vt:lpstr>Syndrome COVID 19 post aigu</vt:lpstr>
      <vt:lpstr>Syndrome COVID 19 post aigu</vt:lpstr>
      <vt:lpstr>Syndrome COVID 19 post aigu</vt:lpstr>
      <vt:lpstr>Syndrome COVID 19 post aigu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refrais</dc:creator>
  <cp:lastModifiedBy>alain refrais</cp:lastModifiedBy>
  <cp:revision>8</cp:revision>
  <dcterms:created xsi:type="dcterms:W3CDTF">2021-05-27T04:59:26Z</dcterms:created>
  <dcterms:modified xsi:type="dcterms:W3CDTF">2021-05-27T06:08:36Z</dcterms:modified>
</cp:coreProperties>
</file>